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9" r:id="rId16"/>
    <p:sldId id="277" r:id="rId17"/>
    <p:sldId id="278" r:id="rId18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>
        <p:scale>
          <a:sx n="100" d="100"/>
          <a:sy n="100" d="100"/>
        </p:scale>
        <p:origin x="15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D17DA11-C303-4A04-9AF2-EF24B1E87EB5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DCCDE4-FD8A-43B2-8197-BFE9DD7FC968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D3DB482-F95D-48D6-B851-CB0BBBBB19A9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grpSp>
        <p:nvGrpSpPr>
          <p:cNvPr id="7" name="Группа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Полилиния 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Полилиния 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CDC9F1-268A-4091-BAC6-2494ACC909FC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9B3565-1F76-420A-B78B-C2C9097FF6FB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94D125-5C3A-41D5-90C4-866B6664178E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C327E36-CB2D-4A1C-8C2B-9983D24B7C7D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7" name="Полилиния 6" title="Отметки-уголки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088400-CDC8-4849-A72E-926264E26C00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49CBAE-AF0A-42A3-BDB4-1438573F8ABA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B284DF-F3AE-4C6D-B27A-5F5A94BB17DE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E0A4B-A8AC-45B6-9A53-81E2E3636ED8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 title="Фоновая фигура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CE424DF1-A180-4FEF-B716-7D70235CFA39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 8" title="Разделительная линия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 title="Фоновая фигура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55A7CB3-46D4-4B4A-A661-60E13D0BC640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 8" title="Разделительная линия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48AAA74-EBDF-4065-BA01-EAD1E46D84DC}" type="datetime1">
              <a:rPr lang="ru-RU" noProof="1" smtClean="0"/>
              <a:t>25.10.2023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 8" title="Боковая панель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fincult.info/article/bankrotstv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52" name="Полилиния: фигура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A35039A-01E9-43BB-A8CF-888C2A09CB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8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50FE4BD-96FA-46B1-A77D-910E44D0D5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625"/>
          <a:stretch/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ru-RU" sz="3200" noProof="1">
                <a:solidFill>
                  <a:srgbClr val="FFFFFF"/>
                </a:solidFill>
              </a:rPr>
              <a:t>Процедура банкротства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ru-RU" sz="1800" noProof="1">
                <a:solidFill>
                  <a:srgbClr val="FFFFFF"/>
                </a:solidFill>
              </a:rPr>
              <a:t>Писанова Елена 410-П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7AF3E4-5BEA-4CE0-A8CB-1912E9018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Реструктуризация долга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81AE9E-BF9B-4597-B41B-8D5741B04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Финансовый управляющий может договориться с вашими кредиторами о новых сроках и условиях погашения долга. </a:t>
            </a:r>
            <a:r>
              <a:rPr lang="ru-RU" b="0" i="0" dirty="0">
                <a:solidFill>
                  <a:srgbClr val="000000"/>
                </a:solidFill>
                <a:effectLst/>
                <a:latin typeface="Hauss"/>
              </a:rPr>
              <a:t>Суд может согласиться на этот вариант только в том случае, если у вас есть постоянный доход, нет неснятой или непогашенной судимости за экономические преступления, в последние пять лет вы не банкротились и в течение восьми лет не реструктурировали долги.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2845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C93FDA-2745-49E8-8158-51717FFAD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Продажа 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AF8A7C-B97C-4F0E-958E-F5075572F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Hauss"/>
              </a:rPr>
              <a:t>Если мировое соглашение и реструктуризация долга невозможны, суд признает вас банкротом и ваше имущество распродадут, чтобы расплатиться с кредиторами.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3972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5CA28A-A9C9-4C04-A336-432C615E0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Другие процедуры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6EB473-C9F9-4EDE-9E45-0F9041546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Наблюдение - процедура, применяемая в деле о банкротстве к должнику в целях обеспечения сохранности его имущества, проведения анализа финансового состояния должника, составления реестра требований кредиторов и проведения первого собрания кредиторов (Глава IV Закона о банкротстве);</a:t>
            </a:r>
          </a:p>
          <a:p>
            <a:r>
              <a:rPr lang="ru-RU" dirty="0"/>
              <a:t>Финансовое оздоровление - процедура, применяемая в деле о банкротстве к должнику в целях восстановления его платежеспособности и погашения задолженности в соответствии с графиком погашения задолженности (Глава V Закона о банкротстве);</a:t>
            </a:r>
          </a:p>
          <a:p>
            <a:r>
              <a:rPr lang="ru-RU" dirty="0"/>
              <a:t>Внешнее управление - процедура, применяемая в деле о банкротстве к должнику в целях восстановления его платежеспособности (Глава VI Закона о банкротстве);</a:t>
            </a:r>
          </a:p>
          <a:p>
            <a:r>
              <a:rPr lang="ru-RU" dirty="0"/>
              <a:t>Конкурсное производство - процедура, применяемая в деле о банкротстве к должнику, признанному банкротом, в целях соразмерного удовлетворения требований кредиторов (Глава VII Закона о банкротстве);</a:t>
            </a:r>
          </a:p>
        </p:txBody>
      </p:sp>
    </p:spTree>
    <p:extLst>
      <p:ext uri="{BB962C8B-B14F-4D97-AF65-F5344CB8AC3E}">
        <p14:creationId xmlns:p14="http://schemas.microsoft.com/office/powerpoint/2010/main" val="2535518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94380A-854C-4D8B-98FB-766BB8B75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подать в суд заявление о банкротстве?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90DB92-3125-434F-97DB-A0ACCFA15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Напишите заявление в свободной форме. </a:t>
            </a:r>
          </a:p>
          <a:p>
            <a:r>
              <a:rPr lang="ru-RU" dirty="0"/>
              <a:t>Заранее выберите и укажите в заявлении саморегулируемую организацию арбитражных управляющих. </a:t>
            </a:r>
          </a:p>
          <a:p>
            <a:r>
              <a:rPr lang="ru-RU" dirty="0"/>
              <a:t>К заявлению необходимо приложить квитанцию об оплате госпошлины и опись документов, которые вы подаете в комплекте.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Hauss"/>
              </a:rPr>
              <a:t>Заявление о банкротстве надо отнести в арбитражный суд по месту регистрации. 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1687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2B5D43-B628-436A-8B54-57296A01B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Список источников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A7EC95-4751-400B-83B5-DF57CEA3A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https://fincult.info/article/bankrotstvo</a:t>
            </a:r>
            <a:endParaRPr lang="ru-RU" dirty="0"/>
          </a:p>
          <a:p>
            <a:r>
              <a:rPr lang="en-US" dirty="0"/>
              <a:t>https://www.nalog.gov.ru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9668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440E41-017F-4862-B242-65C16969D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1159BD-61FA-43B7-98B0-EC2CE3C5D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Если долгов стало слишком много, а денег нет и взять неоткуда, можно объявить себя банкротом. Банкротство — не самая приятная перспектива, но иногда это единственный вариант, чтобы избавиться от долгов.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5ED1E4D-9381-402D-BB6D-2558B388B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4136" y="3543300"/>
            <a:ext cx="587511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90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C8AD02-D534-4FFD-A6F8-62B428619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Закон о банкротстве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C32DF8-3D44-4014-9569-C2132DDDD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47875"/>
            <a:ext cx="9601200" cy="3581400"/>
          </a:xfrm>
        </p:spPr>
        <p:txBody>
          <a:bodyPr/>
          <a:lstStyle/>
          <a:p>
            <a:r>
              <a:rPr lang="ru-RU" dirty="0"/>
              <a:t>Процедуру банкротства физических лиц в России регулирует закон «О несостоятельности (банкротстве)». Закон распространяется почти на все типы долгов, в том числе по кредитам: ипотечным, потребительским, автокредитам. Но если вы задолжали алименты или нанесли вред чьей-то жизни и здоровью и не возместили его, банкротство вас не избавит от выплат.</a:t>
            </a:r>
          </a:p>
        </p:txBody>
      </p:sp>
      <p:pic>
        <p:nvPicPr>
          <p:cNvPr id="1026" name="Picture 2" descr="Что нужно знать о банкротстве физических лиц - Новости, информация -  Росреестр - Государственные организации информируют - Администрация  Сусуманского муниципального округа Магаданской области">
            <a:extLst>
              <a:ext uri="{FF2B5EF4-FFF2-40B4-BE49-F238E27FC236}">
                <a16:creationId xmlns:a16="http://schemas.microsoft.com/office/drawing/2014/main" id="{5EF28868-7178-4043-B366-0BE761D02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1462" y="3733800"/>
            <a:ext cx="4029075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5757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6678C9-B8BF-4C25-8B6B-17FE16C7E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каких случаях можно объявить себя банкротом?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D9572D9-472B-4C1D-9EF1-B354EB129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Hauss"/>
              </a:rPr>
              <a:t>Вы можете объявить о банкротстве, если предвидите, что не сможете погасить свои долги в установленный срок, поскольку неплатежеспособны: вашего имущества и доходов не хватит на удовлетворение требований кредиторов.</a:t>
            </a:r>
          </a:p>
          <a:p>
            <a:r>
              <a:rPr lang="ru-RU" dirty="0"/>
              <a:t>Если вы задолжали от 50 000 до 500 000 рублей и вам нечем их гасить, можно объявить себя банкротом без суда. </a:t>
            </a:r>
          </a:p>
          <a:p>
            <a:r>
              <a:rPr lang="ru-RU" dirty="0"/>
              <a:t>В остальных случаях банкротство возможно только через суд. При этом если общая сумма долгов превысила 500 000 рублей и нет возможности платить по ним в срок, то объявить о банкротстве вы обязаны. </a:t>
            </a:r>
          </a:p>
        </p:txBody>
      </p:sp>
    </p:spTree>
    <p:extLst>
      <p:ext uri="{BB962C8B-B14F-4D97-AF65-F5344CB8AC3E}">
        <p14:creationId xmlns:p14="http://schemas.microsoft.com/office/powerpoint/2010/main" val="2190898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0FE83E-781B-43AC-B5C1-B27E08EC4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Плюсы банкротства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E2237B-CCAE-4B71-BAF9-C7BCE262C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Вопрос с долгами наконец-то разрешится, вам больше не придется общаться с кредиторами и коллекторами.</a:t>
            </a:r>
          </a:p>
          <a:p>
            <a:r>
              <a:rPr lang="ru-RU" dirty="0"/>
              <a:t>Ваш долг перестанет расти. Начисление процентов, штрафов и пени по просроченным кредитам и займам прекратится.</a:t>
            </a:r>
          </a:p>
          <a:p>
            <a:r>
              <a:rPr lang="ru-RU" dirty="0"/>
              <a:t>У вас не могут потребовать сверх того, что есть в вашей собственности. Также не могут забрать единственное жилье (если оно не находится в ипотеке) и предметы первой необходимости.</a:t>
            </a:r>
          </a:p>
          <a:p>
            <a:r>
              <a:rPr lang="ru-RU" dirty="0"/>
              <a:t>Вы не будете ничего должны, даже если долги по кредитам не погашены полностью. На алименты и возмещение вреда чужой жизни или здоровью это не распространяется.</a:t>
            </a:r>
          </a:p>
        </p:txBody>
      </p:sp>
    </p:spTree>
    <p:extLst>
      <p:ext uri="{BB962C8B-B14F-4D97-AF65-F5344CB8AC3E}">
        <p14:creationId xmlns:p14="http://schemas.microsoft.com/office/powerpoint/2010/main" val="3148787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D6CCEB-E84A-4D3A-BD63-668A540B4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Минусы банкротства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578CEA-673F-4802-A87A-A6EBCE3E8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2600"/>
            <a:ext cx="9601200" cy="4419600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Банкротство портит деловую репутацию и ухудшает кредитную историю: вам непросто будет получить кредит в будущем.</a:t>
            </a:r>
          </a:p>
          <a:p>
            <a:r>
              <a:rPr lang="ru-RU" dirty="0"/>
              <a:t>Вашим имуществом и деньгами будут распоряжаться другие. Вы сможете тратить не более 50 000 рублей ежемесячно, если суд не одобрит вам большую сумму.</a:t>
            </a:r>
          </a:p>
          <a:p>
            <a:r>
              <a:rPr lang="ru-RU" dirty="0"/>
              <a:t>Статус банкрота дают на пять лет: в этот период вы обязаны будете сообщать о банкротстве при получении займа или кредита.</a:t>
            </a:r>
          </a:p>
          <a:p>
            <a:r>
              <a:rPr lang="ru-RU" dirty="0"/>
              <a:t>После того, как вас объявят банкротом, в течение пяти лет вы не сможете объявить себя банкротом через суд и в течение 10 лет — вне суда.</a:t>
            </a:r>
          </a:p>
          <a:p>
            <a:r>
              <a:rPr lang="ru-RU" dirty="0"/>
              <a:t>Три года после банкротства вы не сможете участвовать в управлении юридическим лицом, в том числе занимать руководящие должности.</a:t>
            </a:r>
          </a:p>
          <a:p>
            <a:r>
              <a:rPr lang="ru-RU" dirty="0"/>
              <a:t>До завершения процедуры банкротства суд может запретить вам выезд из России. Но если у вас есть уважительная причина (например, похороны близкого родственника) и участники процесса согласны, вас все-таки могут выпустить из страны.</a:t>
            </a:r>
          </a:p>
          <a:p>
            <a:r>
              <a:rPr lang="ru-RU" dirty="0"/>
              <a:t>Сама по себе процедура судебного банкротства не бесплатная. Она обойдется вам в несколько десятков тысяч рублей.</a:t>
            </a:r>
          </a:p>
        </p:txBody>
      </p:sp>
    </p:spTree>
    <p:extLst>
      <p:ext uri="{BB962C8B-B14F-4D97-AF65-F5344CB8AC3E}">
        <p14:creationId xmlns:p14="http://schemas.microsoft.com/office/powerpoint/2010/main" val="1062531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103C90-6B0D-482C-8CB1-ECAC4AEA5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объявить себя банкротом?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5CE7AB-F2D9-4993-8283-F6AB7E98F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1. Вы подаете заявление о банкротстве. Самому признать себя банкротом нельзя, это делает арбитражный суд. </a:t>
            </a:r>
          </a:p>
          <a:p>
            <a:r>
              <a:rPr lang="ru-RU" dirty="0"/>
              <a:t>2. Суд рассматривает дело. После того как суд принял ваше заявление, будет назначено судебное заседание.</a:t>
            </a:r>
          </a:p>
          <a:p>
            <a:r>
              <a:rPr lang="ru-RU" dirty="0"/>
              <a:t>3. Процедура банкротства. Как только суд одобрит ваше заявление, на ваш долг прекращается начисление штрафов и пени, а кредиторы и коллекторы больше не могут у вас ничего требовать.</a:t>
            </a:r>
          </a:p>
        </p:txBody>
      </p:sp>
    </p:spTree>
    <p:extLst>
      <p:ext uri="{BB962C8B-B14F-4D97-AF65-F5344CB8AC3E}">
        <p14:creationId xmlns:p14="http://schemas.microsoft.com/office/powerpoint/2010/main" val="450724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250B54-72D8-43A5-AE3E-DD50C8324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может проходить банкротство?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74DC82-AAB8-42FD-95B6-4EA26C655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1. Мировое соглашение</a:t>
            </a:r>
          </a:p>
          <a:p>
            <a:r>
              <a:rPr lang="ru-RU" dirty="0"/>
              <a:t>2. Реструктуризация долга</a:t>
            </a:r>
          </a:p>
          <a:p>
            <a:r>
              <a:rPr lang="ru-RU" dirty="0"/>
              <a:t>3. Продажа имущества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002EA18-D2E3-4DC8-9C96-2EB9B95DF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4942" y="3838575"/>
            <a:ext cx="4893732" cy="275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800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24B6BD-7387-4FA9-8ED8-95326167C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Мировое соглашение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9A83C-4708-415A-A1F1-ABF6EAE4F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На любом этапе процедуры банкротства у вас есть шанс договориться с кредиторами и подписать мировое соглашение. Вам могут списать часть долга или согласиться на отсрочку. Если вы заключите мировое соглашение, дело о банкротстве прекращается. </a:t>
            </a:r>
          </a:p>
        </p:txBody>
      </p:sp>
    </p:spTree>
    <p:extLst>
      <p:ext uri="{BB962C8B-B14F-4D97-AF65-F5344CB8AC3E}">
        <p14:creationId xmlns:p14="http://schemas.microsoft.com/office/powerpoint/2010/main" val="1675325271"/>
      </p:ext>
    </p:extLst>
  </p:cSld>
  <p:clrMapOvr>
    <a:masterClrMapping/>
  </p:clrMapOvr>
</p:sld>
</file>

<file path=ppt/theme/theme1.xml><?xml version="1.0" encoding="utf-8"?>
<a:theme xmlns:a="http://schemas.openxmlformats.org/drawingml/2006/main" name="Уголки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40_TF34357615.potx" id="{A206F92C-1067-42D6-A79D-E07CC9D7BC98}" vid="{699DF033-0BBC-4BA3-8BC5-A5FE19D29BA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Уголки</Template>
  <TotalTime>36</TotalTime>
  <Words>892</Words>
  <Application>Microsoft Office PowerPoint</Application>
  <PresentationFormat>Широкоэкранный</PresentationFormat>
  <Paragraphs>51</Paragraphs>
  <Slides>14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Franklin Gothic Book</vt:lpstr>
      <vt:lpstr>Hauss</vt:lpstr>
      <vt:lpstr>Уголки</vt:lpstr>
      <vt:lpstr>Процедура банкротства</vt:lpstr>
      <vt:lpstr>Введение</vt:lpstr>
      <vt:lpstr>Закон о банкротстве</vt:lpstr>
      <vt:lpstr>В каких случаях можно объявить себя банкротом?</vt:lpstr>
      <vt:lpstr>Плюсы банкротства</vt:lpstr>
      <vt:lpstr>Минусы банкротства</vt:lpstr>
      <vt:lpstr>Как объявить себя банкротом?</vt:lpstr>
      <vt:lpstr>Как может проходить банкротство?</vt:lpstr>
      <vt:lpstr>Мировое соглашение</vt:lpstr>
      <vt:lpstr>Реструктуризация долга</vt:lpstr>
      <vt:lpstr>Продажа имущества</vt:lpstr>
      <vt:lpstr>Другие процедуры</vt:lpstr>
      <vt:lpstr>Как подать в суд заявление о банкротстве?</vt:lpstr>
      <vt:lpstr>Список источников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Процедура банкротства</dc:title>
  <dc:creator>Елена Писанова</dc:creator>
  <cp:lastModifiedBy>Елена Писанова</cp:lastModifiedBy>
  <cp:revision>5</cp:revision>
  <dcterms:created xsi:type="dcterms:W3CDTF">2023-10-25T17:05:22Z</dcterms:created>
  <dcterms:modified xsi:type="dcterms:W3CDTF">2023-10-25T17:41:54Z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